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508" r:id="rId4"/>
    <p:sldId id="509" r:id="rId5"/>
    <p:sldId id="511" r:id="rId6"/>
    <p:sldId id="513" r:id="rId7"/>
    <p:sldId id="514" r:id="rId8"/>
    <p:sldId id="510" r:id="rId9"/>
    <p:sldId id="515" r:id="rId10"/>
    <p:sldId id="516" r:id="rId11"/>
    <p:sldId id="517" r:id="rId12"/>
    <p:sldId id="518" r:id="rId13"/>
    <p:sldId id="477" r:id="rId14"/>
    <p:sldId id="399" r:id="rId15"/>
    <p:sldId id="409" r:id="rId16"/>
    <p:sldId id="481" r:id="rId17"/>
    <p:sldId id="482" r:id="rId18"/>
    <p:sldId id="5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2.png"/><Relationship Id="rId4" Type="http://schemas.openxmlformats.org/officeDocument/2006/relationships/image" Target="../media/image11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A7772-DF6C-4417-A642-4A0FD73230B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45549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46381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4614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Localization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Localization of Dynamic Content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Localization of Static Content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Loading data in Database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Localization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6" y="779090"/>
            <a:ext cx="5968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Localization </a:t>
            </a:r>
            <a:r>
              <a:rPr lang="en-US" b="0" i="0" dirty="0">
                <a:effectLst/>
              </a:rPr>
              <a:t>refers to adapting your business application to different languages to cater to specific regional markets. This is important for anything that is visible in the UIs.</a:t>
            </a:r>
          </a:p>
          <a:p>
            <a:pPr algn="just"/>
            <a:r>
              <a:rPr lang="en-US" b="1" i="0" dirty="0">
                <a:effectLst/>
              </a:rPr>
              <a:t>Localization </a:t>
            </a:r>
            <a:r>
              <a:rPr lang="en-US" b="0" i="0" dirty="0">
                <a:effectLst/>
              </a:rPr>
              <a:t>is split into two categories,</a:t>
            </a:r>
            <a:r>
              <a:rPr lang="en-US" b="1" dirty="0"/>
              <a:t> L</a:t>
            </a:r>
            <a:r>
              <a:rPr lang="en-US" b="1" i="0" dirty="0">
                <a:effectLst/>
              </a:rPr>
              <a:t>ocalization for static content</a:t>
            </a:r>
            <a:r>
              <a:rPr lang="en-US" dirty="0"/>
              <a:t> and </a:t>
            </a:r>
            <a:r>
              <a:rPr lang="en-US" b="1" dirty="0"/>
              <a:t>L</a:t>
            </a:r>
            <a:r>
              <a:rPr lang="en-US" b="1" i="0" dirty="0">
                <a:effectLst/>
              </a:rPr>
              <a:t>ocalization for dynamic content</a:t>
            </a:r>
            <a:endParaRPr lang="en-US" b="0" i="0" dirty="0">
              <a:effectLst/>
            </a:endParaRP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L</a:t>
            </a:r>
            <a:r>
              <a:rPr lang="en-US" b="1" i="0" dirty="0">
                <a:effectLst/>
              </a:rPr>
              <a:t>ocalization for dynamic content</a:t>
            </a:r>
          </a:p>
          <a:p>
            <a:pPr algn="just"/>
            <a:r>
              <a:rPr lang="en-US" b="0" i="0" dirty="0">
                <a:effectLst/>
              </a:rPr>
              <a:t>This is achieved by marking the attributes that need to support multiple languages with a special keyword called "localized", this then creates a text table for each entity which has attributes defined as </a:t>
            </a:r>
            <a:r>
              <a:rPr lang="en-US" b="1" i="0" dirty="0">
                <a:effectLst/>
              </a:rPr>
              <a:t>"localized"</a:t>
            </a:r>
            <a:endParaRPr lang="en-US" b="0" i="0" dirty="0">
              <a:effectLst/>
            </a:endParaRPr>
          </a:p>
          <a:p>
            <a:pPr algn="just"/>
            <a:r>
              <a:rPr lang="en-US" b="0" i="0" dirty="0">
                <a:effectLst/>
              </a:rPr>
              <a:t>Dynamic content that depends on the data that is stored in our persistence service.</a:t>
            </a:r>
          </a:p>
          <a:p>
            <a:pPr algn="just"/>
            <a:r>
              <a:rPr lang="en-US" b="0" i="0" dirty="0">
                <a:effectLst/>
              </a:rPr>
              <a:t>The attributes that need to support multiple languages need to be marked with a special keyword called </a:t>
            </a:r>
            <a:r>
              <a:rPr lang="en-US" b="1" i="0" dirty="0">
                <a:effectLst/>
              </a:rPr>
              <a:t>"localized"</a:t>
            </a:r>
            <a:r>
              <a:rPr lang="en-US" b="0" i="0" dirty="0">
                <a:effectLst/>
              </a:rPr>
              <a:t>, as we see here. In this case a text table is created for the entity.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F76BFC5-31BF-4DA8-8228-45ABB3760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4"/>
          <a:stretch/>
        </p:blipFill>
        <p:spPr bwMode="auto">
          <a:xfrm>
            <a:off x="6517653" y="896528"/>
            <a:ext cx="5333268" cy="4801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DD0B4B-28DB-410D-BB98-E971A200BEE7}"/>
              </a:ext>
            </a:extLst>
          </p:cNvPr>
          <p:cNvSpPr txBox="1"/>
          <p:nvPr/>
        </p:nvSpPr>
        <p:spPr>
          <a:xfrm>
            <a:off x="746091" y="5614592"/>
            <a:ext cx="463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 localized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(255);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Localization for Static Content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This is achieved by externalizing all your text literals into separate text bundle files that we call the internationalization files, or in short, i18n files.</a:t>
            </a:r>
          </a:p>
          <a:p>
            <a:pPr algn="just"/>
            <a:r>
              <a:rPr lang="en-US" b="0" i="0" dirty="0">
                <a:effectLst/>
              </a:rPr>
              <a:t>You need to maintain a separate i18n file for each language that you'd like to support.</a:t>
            </a:r>
          </a:p>
          <a:p>
            <a:pPr algn="just"/>
            <a:r>
              <a:rPr lang="en-US" b="0" i="0" dirty="0">
                <a:effectLst/>
              </a:rPr>
              <a:t>In these i18n files, we store the actual static text as key and value pairs. Your code can then refer to the respective keys as we see here in this picture.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F5DB49C-C7D5-46C5-BE07-FA729BD8E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" r="40988"/>
          <a:stretch/>
        </p:blipFill>
        <p:spPr bwMode="auto">
          <a:xfrm>
            <a:off x="3959448" y="2272119"/>
            <a:ext cx="4792665" cy="428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DAAB827-A007-4FC0-9CA3-862D01CB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93" y="1745795"/>
            <a:ext cx="4940243" cy="411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use the annotation to give labels to the entities in our datamodel. To check the labels in the metadata we have implement a service and expose the business partner entity in the service.</a:t>
            </a:r>
          </a:p>
          <a:p>
            <a:endParaRPr lang="en-US" dirty="0"/>
          </a:p>
          <a:p>
            <a:r>
              <a:rPr lang="en-US" dirty="0"/>
              <a:t>Part 1: Annotating the entity in the same file</a:t>
            </a:r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CatalogService.cds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CatalogService.js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i18n.properties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Part 2: Annotating the properties from another file.</a:t>
            </a:r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i18n.properties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i18n_de.properties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6510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Loading initial Data in HANA Database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4453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CSV files in your project are picked up by deployments for both SQLite and SAP HANA.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Steps to add data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files must be located in the </a:t>
            </a:r>
            <a:r>
              <a:rPr lang="en-US" b="0" i="1" dirty="0">
                <a:effectLst/>
              </a:rPr>
              <a:t>db/csv</a:t>
            </a:r>
            <a:r>
              <a:rPr lang="en-US" b="0" i="0" dirty="0">
                <a:effectLst/>
              </a:rPr>
              <a:t>, </a:t>
            </a:r>
            <a:r>
              <a:rPr lang="en-US" b="0" i="1" dirty="0">
                <a:effectLst/>
              </a:rPr>
              <a:t>db/data</a:t>
            </a:r>
            <a:r>
              <a:rPr lang="en-US" b="0" i="0" dirty="0">
                <a:effectLst/>
              </a:rPr>
              <a:t>, or </a:t>
            </a:r>
            <a:r>
              <a:rPr lang="en-US" b="0" i="1" dirty="0">
                <a:effectLst/>
              </a:rPr>
              <a:t>db/src/csv</a:t>
            </a:r>
            <a:r>
              <a:rPr lang="en-US" b="0" i="0" dirty="0">
                <a:effectLst/>
              </a:rPr>
              <a:t> folders.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Each file contains data for one entity.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Filenames must follow the pattern </a:t>
            </a:r>
            <a:r>
              <a:rPr lang="en-US" b="0" i="1" dirty="0">
                <a:effectLst/>
              </a:rPr>
              <a:t>namespace-entity.csv</a:t>
            </a:r>
            <a:r>
              <a:rPr lang="en-US" b="0" i="0" dirty="0">
                <a:effectLst/>
              </a:rPr>
              <a:t>.</a:t>
            </a:r>
          </a:p>
          <a:p>
            <a:pPr lvl="1" algn="just"/>
            <a:r>
              <a:rPr lang="en-US" b="0" i="0" dirty="0">
                <a:effectLst/>
              </a:rPr>
              <a:t>Pattern for nested entities: </a:t>
            </a:r>
            <a:r>
              <a:rPr lang="en-US" b="0" i="1" dirty="0">
                <a:effectLst/>
              </a:rPr>
              <a:t>namespace-entity.nestedEntity.csv</a:t>
            </a:r>
            <a:r>
              <a:rPr lang="en-US" b="0" i="0" dirty="0">
                <a:effectLst/>
              </a:rPr>
              <a:t>.</a:t>
            </a:r>
          </a:p>
          <a:p>
            <a:pPr lvl="1" algn="just"/>
            <a:r>
              <a:rPr lang="en-US" b="0" i="0" dirty="0">
                <a:effectLst/>
              </a:rPr>
              <a:t>Examples: </a:t>
            </a:r>
            <a:r>
              <a:rPr lang="en-US" b="1" i="0" u="none" strike="noStrike" dirty="0">
                <a:effectLst/>
              </a:rPr>
              <a:t>anubhav.db.master-address.csv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They must start with a header line that lists the needed element names.</a:t>
            </a:r>
          </a:p>
          <a:p>
            <a:r>
              <a:rPr lang="en-US" b="0" i="0" dirty="0">
                <a:effectLst/>
              </a:rPr>
              <a:t> </a:t>
            </a:r>
          </a:p>
          <a:p>
            <a:endParaRPr lang="en-US" dirty="0"/>
          </a:p>
          <a:p>
            <a:r>
              <a:rPr lang="en-US" dirty="0"/>
              <a:t>When we do </a:t>
            </a:r>
            <a:r>
              <a:rPr lang="en-US" b="1" dirty="0"/>
              <a:t>cds deploy --to hana</a:t>
            </a:r>
          </a:p>
          <a:p>
            <a:r>
              <a:rPr lang="en-US" dirty="0"/>
              <a:t>Behind the scenes it g</a:t>
            </a:r>
            <a:r>
              <a:rPr lang="en-US" b="0" i="0" dirty="0">
                <a:effectLst/>
              </a:rPr>
              <a:t>enerates </a:t>
            </a:r>
            <a:r>
              <a:rPr lang="en-US" b="0" i="1" u="none" strike="noStrike" dirty="0">
                <a:effectLst/>
              </a:rPr>
              <a:t>hdbtabledata</a:t>
            </a:r>
            <a:r>
              <a:rPr lang="en-US" b="0" i="0" dirty="0">
                <a:effectLst/>
              </a:rPr>
              <a:t> files for the </a:t>
            </a:r>
            <a:r>
              <a:rPr lang="en-US" b="0" i="0" u="none" strike="noStrike" dirty="0">
                <a:effectLst/>
              </a:rPr>
              <a:t>CSV files</a:t>
            </a:r>
            <a:r>
              <a:rPr lang="en-US" b="0" i="0" dirty="0">
                <a:effectLst/>
              </a:rPr>
              <a:t> in the project. If an </a:t>
            </a:r>
            <a:r>
              <a:rPr lang="en-US" b="0" i="1" dirty="0">
                <a:effectLst/>
              </a:rPr>
              <a:t>hdbtabledata</a:t>
            </a:r>
            <a:r>
              <a:rPr lang="en-US" b="0" i="0" dirty="0">
                <a:effectLst/>
              </a:rPr>
              <a:t> file is already present next to the CSV files, no new file is generated.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ADF90-EB82-4BB8-AFD4-D3B88E9A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806" y="1268604"/>
            <a:ext cx="3626600" cy="37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6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	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deploy the business partner table and address table to the HANA Cloud Database.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csv</a:t>
            </a:r>
          </a:p>
          <a:p>
            <a:pPr marL="742950" lvl="1" indent="-2857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anubhav.db.master-address.csv</a:t>
            </a:r>
          </a:p>
          <a:p>
            <a:pPr marL="742950" lvl="1" indent="-285750">
              <a:buFontTx/>
              <a:buChar char="-"/>
            </a:pPr>
            <a:r>
              <a:rPr lang="en-US" b="0" i="0" u="none" strike="noStrike" dirty="0">
                <a:effectLst/>
                <a:latin typeface="-apple-system"/>
              </a:rPr>
              <a:t>anubhav.db.master-businesspartner.csv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94753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data for the remaining tables and deploy it to the HANA Cloud Database.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csv files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567107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13270</TotalTime>
  <Words>729</Words>
  <Application>Microsoft Office PowerPoint</Application>
  <PresentationFormat>Widescreen</PresentationFormat>
  <Paragraphs>110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695</cp:revision>
  <dcterms:created xsi:type="dcterms:W3CDTF">2016-07-10T03:33:26Z</dcterms:created>
  <dcterms:modified xsi:type="dcterms:W3CDTF">2022-01-11T12:29:35Z</dcterms:modified>
</cp:coreProperties>
</file>